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12192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0" roundtripDataSignature="AMtx7miS06FZhW+0rTpNmBd90E/t5h/P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oboto-regular.fntdata"/><Relationship Id="rId21" Type="http://schemas.openxmlformats.org/officeDocument/2006/relationships/slide" Target="slides/slide17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" name="Google Shape;6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" name="Google Shape;156;p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p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" name="Google Shape;180;p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p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" name="Google Shape;196;p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" name="Google Shape;203;p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" name="Google Shape;210;p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" name="Google Shape;77;p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p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" name="Google Shape;107;p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" name="Google Shape;125;p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p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p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9"/>
          <p:cNvSpPr txBox="1"/>
          <p:nvPr>
            <p:ph type="ctrTitle"/>
          </p:nvPr>
        </p:nvSpPr>
        <p:spPr>
          <a:xfrm>
            <a:off x="415606" y="992767"/>
            <a:ext cx="5588700" cy="2412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" name="Google Shape;15;p19"/>
          <p:cNvSpPr txBox="1"/>
          <p:nvPr>
            <p:ph idx="1" type="subTitle"/>
          </p:nvPr>
        </p:nvSpPr>
        <p:spPr>
          <a:xfrm>
            <a:off x="415600" y="3540867"/>
            <a:ext cx="55887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" name="Google Shape;16;p1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9"/>
          <p:cNvSpPr txBox="1"/>
          <p:nvPr>
            <p:ph hasCustomPrompt="1" type="title"/>
          </p:nvPr>
        </p:nvSpPr>
        <p:spPr>
          <a:xfrm>
            <a:off x="5004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p29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p2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/>
          <p:nvPr>
            <p:ph type="title"/>
          </p:nvPr>
        </p:nvSpPr>
        <p:spPr>
          <a:xfrm>
            <a:off x="242589" y="213297"/>
            <a:ext cx="105156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6" name="Google Shape;56;p3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925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57" name="Google Shape;57;p3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3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3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0"/>
          <p:cNvSpPr txBox="1"/>
          <p:nvPr>
            <p:ph type="title"/>
          </p:nvPr>
        </p:nvSpPr>
        <p:spPr>
          <a:xfrm>
            <a:off x="933600" y="2867800"/>
            <a:ext cx="103248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" name="Google Shape;19;p2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1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2" name="Google Shape;22;p2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" name="Google Shape;23;p2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2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" name="Google Shape;26;p22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" name="Google Shape;27;p2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23"/>
          <p:cNvSpPr txBox="1"/>
          <p:nvPr>
            <p:ph idx="1" type="body"/>
          </p:nvPr>
        </p:nvSpPr>
        <p:spPr>
          <a:xfrm>
            <a:off x="415600" y="2689900"/>
            <a:ext cx="5333100" cy="3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p23"/>
          <p:cNvSpPr txBox="1"/>
          <p:nvPr>
            <p:ph idx="2" type="body"/>
          </p:nvPr>
        </p:nvSpPr>
        <p:spPr>
          <a:xfrm>
            <a:off x="6443200" y="2883767"/>
            <a:ext cx="5333100" cy="3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2" name="Google Shape;32;p2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5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6" name="Google Shape;36;p25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7" name="Google Shape;37;p2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6"/>
          <p:cNvSpPr txBox="1"/>
          <p:nvPr>
            <p:ph type="title"/>
          </p:nvPr>
        </p:nvSpPr>
        <p:spPr>
          <a:xfrm>
            <a:off x="1850800" y="7018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0" name="Google Shape;40;p2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7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7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4" name="Google Shape;44;p27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5" name="Google Shape;45;p27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6" name="Google Shape;46;p2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8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12.png"/><Relationship Id="rId6" Type="http://schemas.openxmlformats.org/officeDocument/2006/relationships/image" Target="../media/image5.png"/><Relationship Id="rId7" Type="http://schemas.openxmlformats.org/officeDocument/2006/relationships/image" Target="../media/image11.png"/><Relationship Id="rId8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64" name="Google Shape;64;p1"/>
          <p:cNvPicPr preferRelativeResize="0"/>
          <p:nvPr/>
        </p:nvPicPr>
        <p:blipFill rotWithShape="1">
          <a:blip r:embed="rId3">
            <a:alphaModFix amt="52999"/>
          </a:blip>
          <a:srcRect b="0" l="0" r="62945" t="0"/>
          <a:stretch/>
        </p:blipFill>
        <p:spPr>
          <a:xfrm flipH="1">
            <a:off x="9117899" y="3211537"/>
            <a:ext cx="3042362" cy="342100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"/>
          <p:cNvSpPr txBox="1"/>
          <p:nvPr/>
        </p:nvSpPr>
        <p:spPr>
          <a:xfrm>
            <a:off x="491867" y="1647399"/>
            <a:ext cx="41613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b="1" i="0" lang="en-US" sz="3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en-US" sz="3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Uranus</a:t>
            </a:r>
            <a:endParaRPr b="1" i="0" sz="3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" name="Google Shape;66;p1"/>
          <p:cNvSpPr txBox="1"/>
          <p:nvPr/>
        </p:nvSpPr>
        <p:spPr>
          <a:xfrm>
            <a:off x="491875" y="3402025"/>
            <a:ext cx="4161292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Dokumen Laporan Final Project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(Stage 2)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" name="Google Shape;67;p1"/>
          <p:cNvCxnSpPr/>
          <p:nvPr/>
        </p:nvCxnSpPr>
        <p:spPr>
          <a:xfrm>
            <a:off x="549602" y="3211537"/>
            <a:ext cx="2524500" cy="231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" name="Google Shape;68;p1"/>
          <p:cNvSpPr txBox="1"/>
          <p:nvPr/>
        </p:nvSpPr>
        <p:spPr>
          <a:xfrm>
            <a:off x="505802" y="5284715"/>
            <a:ext cx="322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(dipresentasikan setiap sesi mentoring)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1E. Feature encoding</a:t>
            </a:r>
            <a:endParaRPr/>
          </a:p>
        </p:txBody>
      </p:sp>
      <p:sp>
        <p:nvSpPr>
          <p:cNvPr id="159" name="Google Shape;159;p10"/>
          <p:cNvSpPr txBox="1"/>
          <p:nvPr>
            <p:ph idx="1" type="body"/>
          </p:nvPr>
        </p:nvSpPr>
        <p:spPr>
          <a:xfrm>
            <a:off x="1467350" y="1573991"/>
            <a:ext cx="3279618" cy="4690642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Strategi :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Weekend, revenue : label encoding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Visitortype, month : one hot encoding</a:t>
            </a:r>
            <a:endParaRPr/>
          </a:p>
        </p:txBody>
      </p:sp>
      <p:pic>
        <p:nvPicPr>
          <p:cNvPr id="160" name="Google Shape;16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1250" y="844700"/>
            <a:ext cx="4232900" cy="571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1F. Class imbalance</a:t>
            </a:r>
            <a:endParaRPr/>
          </a:p>
        </p:txBody>
      </p:sp>
      <p:sp>
        <p:nvSpPr>
          <p:cNvPr id="167" name="Google Shape;167;p11"/>
          <p:cNvSpPr txBox="1"/>
          <p:nvPr>
            <p:ph idx="1" type="body"/>
          </p:nvPr>
        </p:nvSpPr>
        <p:spPr>
          <a:xfrm>
            <a:off x="781550" y="1597797"/>
            <a:ext cx="3279618" cy="1317085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4702"/>
              <a:buFont typeface="Arial"/>
              <a:buNone/>
            </a:pPr>
            <a:r>
              <a:rPr lang="en-US"/>
              <a:t>Handle class imbalance pada feature revenue karena memiliki ketimpangan jumlah antar values</a:t>
            </a:r>
            <a:endParaRPr/>
          </a:p>
        </p:txBody>
      </p:sp>
      <p:pic>
        <p:nvPicPr>
          <p:cNvPr id="168" name="Google Shape;16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9738" y="3179929"/>
            <a:ext cx="2493787" cy="104451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1"/>
          <p:cNvSpPr txBox="1"/>
          <p:nvPr/>
        </p:nvSpPr>
        <p:spPr>
          <a:xfrm>
            <a:off x="889738" y="4489494"/>
            <a:ext cx="3279618" cy="1317085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lnSpcReduction="1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Strategi yang digunakan adalah SMOTE/Oversampling</a:t>
            </a:r>
            <a:endParaRPr/>
          </a:p>
        </p:txBody>
      </p:sp>
      <p:pic>
        <p:nvPicPr>
          <p:cNvPr id="170" name="Google Shape;17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7138" y="1560599"/>
            <a:ext cx="1877724" cy="440032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1"/>
          <p:cNvSpPr txBox="1"/>
          <p:nvPr/>
        </p:nvSpPr>
        <p:spPr>
          <a:xfrm>
            <a:off x="8022644" y="1560599"/>
            <a:ext cx="3279618" cy="1317085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85000" lnSpcReduction="1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8111"/>
              <a:buFont typeface="Arial"/>
              <a:buNone/>
            </a:pPr>
            <a:r>
              <a:rPr b="0" i="0" lang="en-US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Result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8111"/>
              <a:buFont typeface="Arial"/>
              <a:buNone/>
            </a:pPr>
            <a:r>
              <a:rPr b="0" i="0" lang="en-US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Distribusi pada fitur revenue memiliki rasio 1 : 2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"/>
          <p:cNvSpPr txBox="1"/>
          <p:nvPr>
            <p:ph type="title"/>
          </p:nvPr>
        </p:nvSpPr>
        <p:spPr>
          <a:xfrm>
            <a:off x="933600" y="2867800"/>
            <a:ext cx="103248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</a:pPr>
            <a:r>
              <a:rPr lang="en-US"/>
              <a:t>Feature Engineering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2A. Feature selection</a:t>
            </a:r>
            <a:endParaRPr/>
          </a:p>
        </p:txBody>
      </p:sp>
      <p:sp>
        <p:nvSpPr>
          <p:cNvPr id="183" name="Google Shape;183;p13"/>
          <p:cNvSpPr txBox="1"/>
          <p:nvPr>
            <p:ph idx="1" type="body"/>
          </p:nvPr>
        </p:nvSpPr>
        <p:spPr>
          <a:xfrm>
            <a:off x="781550" y="1597797"/>
            <a:ext cx="4580160" cy="4666836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b="0" i="0" lang="en-US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Feature redundan (karena r&gt;0.7)</a:t>
            </a:r>
            <a:endParaRPr/>
          </a:p>
          <a:p>
            <a:pPr indent="-457200" lvl="0" marL="565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AutoNum type="arabicPeriod"/>
            </a:pPr>
            <a:r>
              <a:rPr b="0" i="0" lang="en-US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ProductRelatedDuration</a:t>
            </a:r>
            <a:endParaRPr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7200" lvl="0" marL="565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AutoNum type="arabicPeriod"/>
            </a:pPr>
            <a:r>
              <a:rPr b="0" i="0" lang="en-US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BounceRates</a:t>
            </a:r>
            <a:endParaRPr b="0" i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4" name="Google Shape;1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0312" y="1410761"/>
            <a:ext cx="6048740" cy="485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4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2A. Feature Selection</a:t>
            </a:r>
            <a:endParaRPr/>
          </a:p>
        </p:txBody>
      </p:sp>
      <p:sp>
        <p:nvSpPr>
          <p:cNvPr id="191" name="Google Shape;191;p14"/>
          <p:cNvSpPr txBox="1"/>
          <p:nvPr>
            <p:ph idx="1" type="body"/>
          </p:nvPr>
        </p:nvSpPr>
        <p:spPr>
          <a:xfrm>
            <a:off x="1075690" y="4492625"/>
            <a:ext cx="7052945" cy="353568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107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0" i="0" lang="en-US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Result :</a:t>
            </a:r>
            <a:endParaRPr/>
          </a:p>
          <a:p>
            <a:pPr indent="0" lvl="0" marL="107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- Feature product related duration dan bounce rate didrop.</a:t>
            </a:r>
            <a:endParaRPr b="0" i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2" name="Google Shape;19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690" y="1215390"/>
            <a:ext cx="10210800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2B. Feature extraction</a:t>
            </a:r>
            <a:endParaRPr/>
          </a:p>
        </p:txBody>
      </p:sp>
      <p:pic>
        <p:nvPicPr>
          <p:cNvPr id="199" name="Google Shape;19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780" y="1861185"/>
            <a:ext cx="11123930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6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2C. Feature tambahan selain di dataset</a:t>
            </a:r>
            <a:endParaRPr/>
          </a:p>
        </p:txBody>
      </p:sp>
      <p:sp>
        <p:nvSpPr>
          <p:cNvPr id="206" name="Google Shape;206;p16"/>
          <p:cNvSpPr txBox="1"/>
          <p:nvPr>
            <p:ph idx="1" type="body"/>
          </p:nvPr>
        </p:nvSpPr>
        <p:spPr>
          <a:xfrm>
            <a:off x="781549" y="1597797"/>
            <a:ext cx="7053195" cy="4666836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b="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gender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b="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usia</a:t>
            </a:r>
            <a:endParaRPr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b="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pekerjaan</a:t>
            </a:r>
            <a:endParaRPr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b="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pendidikan terakhir</a:t>
            </a:r>
            <a:endParaRPr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b="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harga</a:t>
            </a:r>
            <a:endParaRPr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b="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jumlah diskon/promo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b="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metode pembayaran</a:t>
            </a:r>
            <a:endParaRPr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b="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Biaya kirim</a:t>
            </a:r>
            <a:endParaRPr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</a:pPr>
            <a:r>
              <a:t/>
            </a:r>
            <a:endParaRPr b="0" i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7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8"/>
              <a:buFont typeface="Arial"/>
              <a:buNone/>
            </a:pPr>
            <a:r>
              <a:rPr lang="en-US" sz="3200">
                <a:solidFill>
                  <a:srgbClr val="0198A3"/>
                </a:solidFill>
              </a:rPr>
              <a:t>Pembagian Tugas (Stage 2)</a:t>
            </a:r>
            <a:endParaRPr sz="3200">
              <a:solidFill>
                <a:srgbClr val="0198A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/>
          </a:p>
        </p:txBody>
      </p:sp>
      <p:sp>
        <p:nvSpPr>
          <p:cNvPr id="213" name="Google Shape;213;p17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lnSpcReduction="10000"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/>
              <a:t>Rijal Abdulhakim :  Notulen, Data Pre-Processing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/>
              <a:t>Yusuf Rifqi H : Data Pre-Processing, Penyusunan Laporan, Penyusun Notula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/>
              <a:t>M Zamzam I :  Data Pre-Processing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/>
              <a:t>Sahel Abdat : Data-Pre Processing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/>
              <a:t>Putrini Nur A H : Data-Pre Processing , Penyusun Laporan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/>
              <a:t>Surya Karunia R : Data Pre-Processing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AutoNum type="arabicPeriod"/>
            </a:pPr>
            <a:r>
              <a:rPr lang="en-US"/>
              <a:t>M Rendra Putra P : Notulen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"/>
          <p:cNvSpPr txBox="1"/>
          <p:nvPr>
            <p:ph type="title"/>
          </p:nvPr>
        </p:nvSpPr>
        <p:spPr>
          <a:xfrm>
            <a:off x="933600" y="2867800"/>
            <a:ext cx="103248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</a:pPr>
            <a:r>
              <a:rPr lang="en-US"/>
              <a:t>Data Cleansing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1A. Handle missing values</a:t>
            </a:r>
            <a:endParaRPr/>
          </a:p>
        </p:txBody>
      </p:sp>
      <p:sp>
        <p:nvSpPr>
          <p:cNvPr id="80" name="Google Shape;80;p3"/>
          <p:cNvSpPr txBox="1"/>
          <p:nvPr>
            <p:ph idx="1" type="body"/>
          </p:nvPr>
        </p:nvSpPr>
        <p:spPr>
          <a:xfrm>
            <a:off x="7634190" y="1709433"/>
            <a:ext cx="414251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Result: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Tidak ditemukan adanya missing value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81" name="Google Shape;8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800" y="1709433"/>
            <a:ext cx="4142509" cy="4277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3950" y="1709433"/>
            <a:ext cx="2324100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1B. Handle duplicated data</a:t>
            </a:r>
            <a:endParaRPr/>
          </a:p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7634190" y="1709433"/>
            <a:ext cx="414251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Jumlah duplicated data yang ditemukan adalah 125 baris.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Setelah dihandling (drop), maka jumlah duplicated data menjadi 0 baris.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90" name="Google Shape;9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800" y="1709433"/>
            <a:ext cx="6486525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1C. Handle outliers</a:t>
            </a:r>
            <a:endParaRPr/>
          </a:p>
        </p:txBody>
      </p:sp>
      <p:sp>
        <p:nvSpPr>
          <p:cNvPr id="97" name="Google Shape;97;p5"/>
          <p:cNvSpPr txBox="1"/>
          <p:nvPr>
            <p:ph idx="1" type="body"/>
          </p:nvPr>
        </p:nvSpPr>
        <p:spPr>
          <a:xfrm>
            <a:off x="585800" y="1709432"/>
            <a:ext cx="11190900" cy="1241585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b="0" i="0" lang="en-US" sz="16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First we select the columns with contain outliers, than we BOXCOX method to remove outliers from that columns and replace that value to that columns too. Create a for loop to make this process easy.</a:t>
            </a:r>
            <a:endParaRPr/>
          </a:p>
        </p:txBody>
      </p:sp>
      <p:pic>
        <p:nvPicPr>
          <p:cNvPr id="98" name="Google Shape;9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800" y="2825599"/>
            <a:ext cx="3676650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73286" y="2806549"/>
            <a:ext cx="3733800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42900" y="2806549"/>
            <a:ext cx="3733800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5"/>
          <p:cNvSpPr txBox="1"/>
          <p:nvPr/>
        </p:nvSpPr>
        <p:spPr>
          <a:xfrm>
            <a:off x="1309255" y="5206849"/>
            <a:ext cx="170410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Administrative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5"/>
          <p:cNvSpPr txBox="1"/>
          <p:nvPr/>
        </p:nvSpPr>
        <p:spPr>
          <a:xfrm>
            <a:off x="5269081" y="5206849"/>
            <a:ext cx="24847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Administrative duration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5"/>
          <p:cNvSpPr txBox="1"/>
          <p:nvPr/>
        </p:nvSpPr>
        <p:spPr>
          <a:xfrm>
            <a:off x="8767155" y="5206849"/>
            <a:ext cx="24847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Informational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1C. Handle outliers</a:t>
            </a:r>
            <a:endParaRPr/>
          </a:p>
        </p:txBody>
      </p:sp>
      <p:sp>
        <p:nvSpPr>
          <p:cNvPr id="110" name="Google Shape;110;p6"/>
          <p:cNvSpPr txBox="1"/>
          <p:nvPr/>
        </p:nvSpPr>
        <p:spPr>
          <a:xfrm>
            <a:off x="1309255" y="3665883"/>
            <a:ext cx="24847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Informational Duration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6"/>
          <p:cNvSpPr txBox="1"/>
          <p:nvPr/>
        </p:nvSpPr>
        <p:spPr>
          <a:xfrm>
            <a:off x="5269081" y="3665883"/>
            <a:ext cx="24847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 Related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6"/>
          <p:cNvSpPr txBox="1"/>
          <p:nvPr/>
        </p:nvSpPr>
        <p:spPr>
          <a:xfrm>
            <a:off x="8767155" y="3665883"/>
            <a:ext cx="24847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 Related Duration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800" y="1356867"/>
            <a:ext cx="3733800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14350" y="1356867"/>
            <a:ext cx="3733800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42612" y="1356867"/>
            <a:ext cx="3733800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6"/>
          <p:cNvSpPr txBox="1"/>
          <p:nvPr/>
        </p:nvSpPr>
        <p:spPr>
          <a:xfrm>
            <a:off x="1450425" y="6550223"/>
            <a:ext cx="24847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Bounce Rates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6"/>
          <p:cNvSpPr txBox="1"/>
          <p:nvPr/>
        </p:nvSpPr>
        <p:spPr>
          <a:xfrm>
            <a:off x="5410251" y="6550223"/>
            <a:ext cx="24847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Page Values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6"/>
          <p:cNvSpPr txBox="1"/>
          <p:nvPr/>
        </p:nvSpPr>
        <p:spPr>
          <a:xfrm>
            <a:off x="8908325" y="6550223"/>
            <a:ext cx="24847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Special Day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5800" y="4241207"/>
            <a:ext cx="3733800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30028" y="4225508"/>
            <a:ext cx="3743325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279019" y="4241207"/>
            <a:ext cx="3743325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1C. Handle outliers</a:t>
            </a:r>
            <a:endParaRPr/>
          </a:p>
        </p:txBody>
      </p:sp>
      <p:sp>
        <p:nvSpPr>
          <p:cNvPr id="128" name="Google Shape;128;p7"/>
          <p:cNvSpPr txBox="1"/>
          <p:nvPr/>
        </p:nvSpPr>
        <p:spPr>
          <a:xfrm>
            <a:off x="1450425" y="3681582"/>
            <a:ext cx="24847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Traffic Type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528" y="1372566"/>
            <a:ext cx="3676650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7"/>
          <p:cNvSpPr txBox="1"/>
          <p:nvPr>
            <p:ph idx="1" type="body"/>
          </p:nvPr>
        </p:nvSpPr>
        <p:spPr>
          <a:xfrm>
            <a:off x="4821382" y="1403982"/>
            <a:ext cx="6955317" cy="1006709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Kemudan, outlier di handle menggunakan z score</a:t>
            </a:r>
            <a:endParaRPr/>
          </a:p>
        </p:txBody>
      </p:sp>
      <p:pic>
        <p:nvPicPr>
          <p:cNvPr id="131" name="Google Shape;13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43316" y="2200444"/>
            <a:ext cx="7458075" cy="29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7"/>
          <p:cNvSpPr txBox="1"/>
          <p:nvPr/>
        </p:nvSpPr>
        <p:spPr>
          <a:xfrm>
            <a:off x="4821382" y="5353005"/>
            <a:ext cx="6955317" cy="1006709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lnSpcReduction="10000"/>
          </a:bodyPr>
          <a:lstStyle/>
          <a:p>
            <a:pPr indent="-285750" lvl="0" marL="28575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b="0" i="0" lang="en-US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Maka, jumlah baris setelah memfilter outlier adalah 10.962 baris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1D. Feature transformation</a:t>
            </a:r>
            <a:endParaRPr/>
          </a:p>
        </p:txBody>
      </p:sp>
      <p:sp>
        <p:nvSpPr>
          <p:cNvPr id="139" name="Google Shape;139;p8"/>
          <p:cNvSpPr txBox="1"/>
          <p:nvPr>
            <p:ph idx="1" type="body"/>
          </p:nvPr>
        </p:nvSpPr>
        <p:spPr>
          <a:xfrm>
            <a:off x="793618" y="1356867"/>
            <a:ext cx="10983082" cy="207213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2588"/>
              <a:buFont typeface="Arial"/>
              <a:buNone/>
            </a:pPr>
            <a:r>
              <a:rPr lang="en-US"/>
              <a:t>Strategi :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62588"/>
              <a:buChar char="●"/>
            </a:pPr>
            <a:r>
              <a:rPr lang="en-US"/>
              <a:t>Fitur yang dinormalisasi : exit rates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62588"/>
              <a:buChar char="●"/>
            </a:pPr>
            <a:r>
              <a:rPr lang="en-US"/>
              <a:t>Fitur yang distandarisasi : administrative, administrative duration, informational, informational duration, product related, product related duration, bounce rates, page values, special day, traffic type. Karena distribusi data sudah mendekati normal</a:t>
            </a:r>
            <a:endParaRPr/>
          </a:p>
        </p:txBody>
      </p:sp>
      <p:grpSp>
        <p:nvGrpSpPr>
          <p:cNvPr id="140" name="Google Shape;140;p8"/>
          <p:cNvGrpSpPr/>
          <p:nvPr/>
        </p:nvGrpSpPr>
        <p:grpSpPr>
          <a:xfrm>
            <a:off x="1421476" y="3659551"/>
            <a:ext cx="8628784" cy="2752725"/>
            <a:chOff x="2701636" y="3673619"/>
            <a:chExt cx="8628784" cy="2752725"/>
          </a:xfrm>
        </p:grpSpPr>
        <p:pic>
          <p:nvPicPr>
            <p:cNvPr id="141" name="Google Shape;141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72270" y="3673619"/>
              <a:ext cx="8058150" cy="275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701636" y="3981450"/>
              <a:ext cx="619125" cy="24288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1D. Feature transformation</a:t>
            </a:r>
            <a:endParaRPr/>
          </a:p>
        </p:txBody>
      </p:sp>
      <p:sp>
        <p:nvSpPr>
          <p:cNvPr id="149" name="Google Shape;149;p9"/>
          <p:cNvSpPr txBox="1"/>
          <p:nvPr>
            <p:ph idx="1" type="body"/>
          </p:nvPr>
        </p:nvSpPr>
        <p:spPr>
          <a:xfrm>
            <a:off x="793618" y="1356867"/>
            <a:ext cx="10983082" cy="207213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2588"/>
              <a:buFont typeface="Arial"/>
              <a:buNone/>
            </a:pPr>
            <a:r>
              <a:rPr lang="en-US"/>
              <a:t>Strategi :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62588"/>
              <a:buChar char="●"/>
            </a:pPr>
            <a:r>
              <a:rPr lang="en-US"/>
              <a:t>Fitur yang dinormalisasi : exit rates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62588"/>
              <a:buChar char="●"/>
            </a:pPr>
            <a:r>
              <a:rPr lang="en-US"/>
              <a:t>Fitur yang distandarisasi : administrative, administrative duration, informational, informational duration, product related, product related duration, bounce rates, page values, special day, traffic type. Karena distribusi data sudah mendekati normal</a:t>
            </a:r>
            <a:endParaRPr/>
          </a:p>
        </p:txBody>
      </p:sp>
      <p:grpSp>
        <p:nvGrpSpPr>
          <p:cNvPr id="150" name="Google Shape;150;p9"/>
          <p:cNvGrpSpPr/>
          <p:nvPr/>
        </p:nvGrpSpPr>
        <p:grpSpPr>
          <a:xfrm>
            <a:off x="1421476" y="3672107"/>
            <a:ext cx="8896350" cy="2724150"/>
            <a:chOff x="1421476" y="3672107"/>
            <a:chExt cx="8896350" cy="2724150"/>
          </a:xfrm>
        </p:grpSpPr>
        <p:pic>
          <p:nvPicPr>
            <p:cNvPr id="151" name="Google Shape;151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21476" y="3967382"/>
              <a:ext cx="619125" cy="2428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40601" y="3672107"/>
              <a:ext cx="8277225" cy="2724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2022-05-22T16:17:56Z</dcterms:created>
  <dc:creator>Putrini Nur Amalina Haryadi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305F5A86A7D54A9889002C26DBAEFDA3</vt:lpwstr>
  </property>
  <property fmtid="{D5CDD505-2E9C-101B-9397-08002B2CF9AE}" pid="3" name="KSOProductBuildVer">
    <vt:lpwstr>1033-11.2.0.11130</vt:lpwstr>
  </property>
</Properties>
</file>